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696" r:id="rId5"/>
    <p:sldId id="684" r:id="rId6"/>
    <p:sldId id="706" r:id="rId7"/>
    <p:sldId id="703" r:id="rId8"/>
    <p:sldId id="707" r:id="rId9"/>
    <p:sldId id="705" r:id="rId10"/>
    <p:sldId id="697" r:id="rId11"/>
    <p:sldId id="704" r:id="rId12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ABF6"/>
    <a:srgbClr val="66B9F8"/>
    <a:srgbClr val="EA2314"/>
    <a:srgbClr val="E60000"/>
    <a:srgbClr val="9C2AA0"/>
    <a:srgbClr val="A8B400"/>
    <a:srgbClr val="EB9700"/>
    <a:srgbClr val="00B0CA"/>
    <a:srgbClr val="000000"/>
    <a:srgbClr val="5E27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6" autoAdjust="0"/>
    <p:restoredTop sz="9485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850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23/02/2020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39775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8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3FC347-6225-42CD-A12E-30F36FA3E6F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23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90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4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9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5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80" y="764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9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5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5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8" y="765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61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7" y="765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4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3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5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4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3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90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4" y="765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9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5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4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4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9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4" y="765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4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9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4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8" y="765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61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80" y="765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80" y="765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52" y="2215311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4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3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5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4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5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9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4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9" y="765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61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4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9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61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4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9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4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7" y="2215311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5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9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9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61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5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5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7" y="2215311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4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4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7" y="2215311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4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4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7" y="2215311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5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9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5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3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9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61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4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50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5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50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2" y="856211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5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7" y="205980"/>
            <a:ext cx="6538913" cy="66747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23 February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23 February 2020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4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8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23 February 2020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4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8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5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2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23 February 2020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9" y="1572729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9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23 February 2020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4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9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53" y="2046819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23 February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3934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9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53" y="2046819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23 February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3934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51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23 February 2020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3934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23 February 2020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3934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2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23 February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6" y="266401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23 February 2020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5" y="766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8" y="766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5" y="2811460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80" y="765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8" y="4039362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8496844" y="4547243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80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AD47607F-D0CB-4AC6-9566-046428C59115}" type="datetime3">
              <a:rPr lang="en-US" smtClean="0"/>
              <a:pPr/>
              <a:t>23 February 2020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 smtClean="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US" sz="7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5486" y="2929627"/>
            <a:ext cx="2879916" cy="926755"/>
          </a:xfrm>
        </p:spPr>
        <p:txBody>
          <a:bodyPr/>
          <a:lstStyle/>
          <a:p>
            <a:r>
              <a:rPr lang="en-US" dirty="0" smtClean="0"/>
              <a:t>Benefits</a:t>
            </a:r>
            <a:br>
              <a:rPr lang="en-US" dirty="0" smtClean="0"/>
            </a:br>
            <a:r>
              <a:rPr lang="en-US" dirty="0" smtClean="0"/>
              <a:t>Employee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0000">
                <a:alpha val="81000"/>
              </a:srgbClr>
            </a:gs>
            <a:gs pos="100000">
              <a:srgbClr val="C00000">
                <a:alpha val="54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Triangle 21"/>
          <p:cNvSpPr/>
          <p:nvPr/>
        </p:nvSpPr>
        <p:spPr>
          <a:xfrm flipH="1">
            <a:off x="5754028" y="8628"/>
            <a:ext cx="3389972" cy="5134872"/>
          </a:xfrm>
          <a:prstGeom prst="rtTriangl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91840" y="2263140"/>
            <a:ext cx="2697480" cy="754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4522" y="189781"/>
            <a:ext cx="1992702" cy="508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60293" y="478454"/>
            <a:ext cx="1725283" cy="439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b="1" u="sng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b="1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10554" y="1003803"/>
            <a:ext cx="4824761" cy="10396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Vodafone Rg" pitchFamily="34" charset="0"/>
              </a:rPr>
              <a:t>In light of Carving out from Vodafone Egypt, it’s the prime time for changes and for doing what’s best for our people.</a:t>
            </a:r>
            <a:endParaRPr lang="en-US" sz="16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514" y="2474522"/>
            <a:ext cx="2881326" cy="1071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b="1" u="sng" dirty="0" smtClean="0">
                <a:solidFill>
                  <a:schemeClr val="bg1"/>
                </a:solidFill>
                <a:latin typeface="+mj-lt"/>
              </a:rPr>
              <a:t>Starting With </a:t>
            </a:r>
          </a:p>
          <a:p>
            <a:pPr marL="0" indent="0">
              <a:buFont typeface="Arial" pitchFamily="34" charset="0"/>
              <a:buNone/>
            </a:pPr>
            <a:endParaRPr lang="en-US" b="1" u="sng" dirty="0" smtClean="0">
              <a:solidFill>
                <a:schemeClr val="bg1"/>
              </a:solidFill>
              <a:latin typeface="+mj-lt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Employee’s Mobile Rate plans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057" y="4459386"/>
            <a:ext cx="54122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0827" y="205980"/>
            <a:ext cx="6538913" cy="6674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+mj-lt"/>
              </a:rPr>
              <a:t>Drivers for Change</a:t>
            </a:r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33C9CC-CCD0-4A33-81EE-B1CDAB33BF66}"/>
              </a:ext>
            </a:extLst>
          </p:cNvPr>
          <p:cNvGrpSpPr/>
          <p:nvPr/>
        </p:nvGrpSpPr>
        <p:grpSpPr>
          <a:xfrm>
            <a:off x="2507574" y="2301737"/>
            <a:ext cx="4098146" cy="1230085"/>
            <a:chOff x="2322286" y="1524001"/>
            <a:chExt cx="5464195" cy="16401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79">
              <a:extLst>
                <a:ext uri="{FF2B5EF4-FFF2-40B4-BE49-F238E27FC236}">
                  <a16:creationId xmlns:a16="http://schemas.microsoft.com/office/drawing/2014/main" id="{89933A1D-2B1A-4DCF-BAA1-10216AF3E55B}"/>
                </a:ext>
              </a:extLst>
            </p:cNvPr>
            <p:cNvSpPr/>
            <p:nvPr/>
          </p:nvSpPr>
          <p:spPr>
            <a:xfrm flipV="1">
              <a:off x="2322286" y="1524001"/>
              <a:ext cx="5457371" cy="1640113"/>
            </a:xfrm>
            <a:custGeom>
              <a:avLst/>
              <a:gdLst>
                <a:gd name="connsiteX0" fmla="*/ 493489 w 5457371"/>
                <a:gd name="connsiteY0" fmla="*/ 1640113 h 1640113"/>
                <a:gd name="connsiteX1" fmla="*/ 4963882 w 5457371"/>
                <a:gd name="connsiteY1" fmla="*/ 1640113 h 1640113"/>
                <a:gd name="connsiteX2" fmla="*/ 5457371 w 5457371"/>
                <a:gd name="connsiteY2" fmla="*/ 1146624 h 1640113"/>
                <a:gd name="connsiteX3" fmla="*/ 5457371 w 5457371"/>
                <a:gd name="connsiteY3" fmla="*/ 827316 h 1640113"/>
                <a:gd name="connsiteX4" fmla="*/ 4963882 w 5457371"/>
                <a:gd name="connsiteY4" fmla="*/ 333827 h 1640113"/>
                <a:gd name="connsiteX5" fmla="*/ 2133600 w 5457371"/>
                <a:gd name="connsiteY5" fmla="*/ 333827 h 1640113"/>
                <a:gd name="connsiteX6" fmla="*/ 1937657 w 5457371"/>
                <a:gd name="connsiteY6" fmla="*/ 0 h 1640113"/>
                <a:gd name="connsiteX7" fmla="*/ 1741714 w 5457371"/>
                <a:gd name="connsiteY7" fmla="*/ 333827 h 1640113"/>
                <a:gd name="connsiteX8" fmla="*/ 493489 w 5457371"/>
                <a:gd name="connsiteY8" fmla="*/ 333827 h 1640113"/>
                <a:gd name="connsiteX9" fmla="*/ 0 w 5457371"/>
                <a:gd name="connsiteY9" fmla="*/ 827316 h 1640113"/>
                <a:gd name="connsiteX10" fmla="*/ 0 w 5457371"/>
                <a:gd name="connsiteY10" fmla="*/ 1146624 h 1640113"/>
                <a:gd name="connsiteX11" fmla="*/ 493489 w 5457371"/>
                <a:gd name="connsiteY11" fmla="*/ 1640113 h 164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57371" h="1640113">
                  <a:moveTo>
                    <a:pt x="493489" y="1640113"/>
                  </a:moveTo>
                  <a:lnTo>
                    <a:pt x="4963882" y="1640113"/>
                  </a:lnTo>
                  <a:cubicBezTo>
                    <a:pt x="5236428" y="1640113"/>
                    <a:pt x="5457371" y="1419170"/>
                    <a:pt x="5457371" y="1146624"/>
                  </a:cubicBezTo>
                  <a:lnTo>
                    <a:pt x="5457371" y="827316"/>
                  </a:lnTo>
                  <a:cubicBezTo>
                    <a:pt x="5457371" y="554770"/>
                    <a:pt x="5236428" y="333827"/>
                    <a:pt x="4963882" y="333827"/>
                  </a:cubicBezTo>
                  <a:lnTo>
                    <a:pt x="2133600" y="333827"/>
                  </a:lnTo>
                  <a:lnTo>
                    <a:pt x="1937657" y="0"/>
                  </a:lnTo>
                  <a:lnTo>
                    <a:pt x="1741714" y="333827"/>
                  </a:lnTo>
                  <a:lnTo>
                    <a:pt x="493489" y="333827"/>
                  </a:lnTo>
                  <a:cubicBezTo>
                    <a:pt x="220943" y="333827"/>
                    <a:pt x="0" y="554770"/>
                    <a:pt x="0" y="827316"/>
                  </a:cubicBezTo>
                  <a:lnTo>
                    <a:pt x="0" y="1146624"/>
                  </a:lnTo>
                  <a:cubicBezTo>
                    <a:pt x="0" y="1419170"/>
                    <a:pt x="220943" y="1640113"/>
                    <a:pt x="493489" y="1640113"/>
                  </a:cubicBezTo>
                  <a:close/>
                </a:path>
              </a:pathLst>
            </a:custGeom>
            <a:gradFill flip="none" rotWithShape="1">
              <a:gsLst>
                <a:gs pos="5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50800" dir="5400000" algn="ctr" rotWithShape="0">
                <a:schemeClr val="bg2">
                  <a:lumMod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Freeform: Shape 80">
              <a:extLst>
                <a:ext uri="{FF2B5EF4-FFF2-40B4-BE49-F238E27FC236}">
                  <a16:creationId xmlns:a16="http://schemas.microsoft.com/office/drawing/2014/main" id="{7913D5EF-9B55-4AF2-9BCD-6A032E775EF6}"/>
                </a:ext>
              </a:extLst>
            </p:cNvPr>
            <p:cNvSpPr/>
            <p:nvPr/>
          </p:nvSpPr>
          <p:spPr>
            <a:xfrm flipV="1">
              <a:off x="2546083" y="1524001"/>
              <a:ext cx="5219926" cy="366806"/>
            </a:xfrm>
            <a:custGeom>
              <a:avLst/>
              <a:gdLst>
                <a:gd name="connsiteX0" fmla="*/ 274522 w 5219926"/>
                <a:gd name="connsiteY0" fmla="*/ 366806 h 366806"/>
                <a:gd name="connsiteX1" fmla="*/ 4744915 w 5219926"/>
                <a:gd name="connsiteY1" fmla="*/ 366806 h 366806"/>
                <a:gd name="connsiteX2" fmla="*/ 5199623 w 5219926"/>
                <a:gd name="connsiteY2" fmla="*/ 65405 h 366806"/>
                <a:gd name="connsiteX3" fmla="*/ 5219926 w 5219926"/>
                <a:gd name="connsiteY3" fmla="*/ 0 h 366806"/>
                <a:gd name="connsiteX4" fmla="*/ 0 w 5219926"/>
                <a:gd name="connsiteY4" fmla="*/ 283281 h 366806"/>
                <a:gd name="connsiteX5" fmla="*/ 82434 w 5219926"/>
                <a:gd name="connsiteY5" fmla="*/ 328025 h 366806"/>
                <a:gd name="connsiteX6" fmla="*/ 274522 w 5219926"/>
                <a:gd name="connsiteY6" fmla="*/ 366806 h 36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9926" h="366806">
                  <a:moveTo>
                    <a:pt x="274522" y="366806"/>
                  </a:moveTo>
                  <a:lnTo>
                    <a:pt x="4744915" y="366806"/>
                  </a:lnTo>
                  <a:cubicBezTo>
                    <a:pt x="4949325" y="366806"/>
                    <a:pt x="5124707" y="242526"/>
                    <a:pt x="5199623" y="65405"/>
                  </a:cubicBezTo>
                  <a:lnTo>
                    <a:pt x="5219926" y="0"/>
                  </a:lnTo>
                  <a:lnTo>
                    <a:pt x="0" y="283281"/>
                  </a:lnTo>
                  <a:lnTo>
                    <a:pt x="82434" y="328025"/>
                  </a:lnTo>
                  <a:cubicBezTo>
                    <a:pt x="141475" y="352997"/>
                    <a:pt x="206386" y="366806"/>
                    <a:pt x="274522" y="36680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0" name="Freeform: Shape 81">
              <a:extLst>
                <a:ext uri="{FF2B5EF4-FFF2-40B4-BE49-F238E27FC236}">
                  <a16:creationId xmlns:a16="http://schemas.microsoft.com/office/drawing/2014/main" id="{D45720C9-7560-482D-B684-AB91DD12DFBF}"/>
                </a:ext>
              </a:extLst>
            </p:cNvPr>
            <p:cNvSpPr/>
            <p:nvPr/>
          </p:nvSpPr>
          <p:spPr>
            <a:xfrm flipV="1">
              <a:off x="7145364" y="1524001"/>
              <a:ext cx="641117" cy="1304328"/>
            </a:xfrm>
            <a:custGeom>
              <a:avLst/>
              <a:gdLst>
                <a:gd name="connsiteX0" fmla="*/ 0 w 641117"/>
                <a:gd name="connsiteY0" fmla="*/ 1304328 h 1304328"/>
                <a:gd name="connsiteX1" fmla="*/ 147628 w 641117"/>
                <a:gd name="connsiteY1" fmla="*/ 1304328 h 1304328"/>
                <a:gd name="connsiteX2" fmla="*/ 641117 w 641117"/>
                <a:gd name="connsiteY2" fmla="*/ 810839 h 1304328"/>
                <a:gd name="connsiteX3" fmla="*/ 641117 w 641117"/>
                <a:gd name="connsiteY3" fmla="*/ 491531 h 1304328"/>
                <a:gd name="connsiteX4" fmla="*/ 247083 w 641117"/>
                <a:gd name="connsiteY4" fmla="*/ 8068 h 1304328"/>
                <a:gd name="connsiteX5" fmla="*/ 167049 w 641117"/>
                <a:gd name="connsiteY5" fmla="*/ 0 h 130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117" h="1304328">
                  <a:moveTo>
                    <a:pt x="0" y="1304328"/>
                  </a:moveTo>
                  <a:lnTo>
                    <a:pt x="147628" y="1304328"/>
                  </a:lnTo>
                  <a:cubicBezTo>
                    <a:pt x="420174" y="1304328"/>
                    <a:pt x="641117" y="1083385"/>
                    <a:pt x="641117" y="810839"/>
                  </a:cubicBezTo>
                  <a:lnTo>
                    <a:pt x="641117" y="491531"/>
                  </a:lnTo>
                  <a:cubicBezTo>
                    <a:pt x="641117" y="253054"/>
                    <a:pt x="471958" y="54084"/>
                    <a:pt x="247083" y="8068"/>
                  </a:cubicBezTo>
                  <a:lnTo>
                    <a:pt x="167049" y="0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1" name="Freeform: Shape 82">
              <a:extLst>
                <a:ext uri="{FF2B5EF4-FFF2-40B4-BE49-F238E27FC236}">
                  <a16:creationId xmlns:a16="http://schemas.microsoft.com/office/drawing/2014/main" id="{73166ACD-63AA-4A6B-8842-7427CC2937F0}"/>
                </a:ext>
              </a:extLst>
            </p:cNvPr>
            <p:cNvSpPr/>
            <p:nvPr/>
          </p:nvSpPr>
          <p:spPr>
            <a:xfrm flipV="1">
              <a:off x="4571805" y="2505931"/>
              <a:ext cx="3187380" cy="329222"/>
            </a:xfrm>
            <a:custGeom>
              <a:avLst/>
              <a:gdLst>
                <a:gd name="connsiteX0" fmla="*/ 3187380 w 3187380"/>
                <a:gd name="connsiteY0" fmla="*/ 329222 h 329222"/>
                <a:gd name="connsiteX1" fmla="*/ 3178744 w 3187380"/>
                <a:gd name="connsiteY1" fmla="*/ 301401 h 329222"/>
                <a:gd name="connsiteX2" fmla="*/ 2724036 w 3187380"/>
                <a:gd name="connsiteY2" fmla="*/ 0 h 329222"/>
                <a:gd name="connsiteX3" fmla="*/ 0 w 3187380"/>
                <a:gd name="connsiteY3" fmla="*/ 0 h 329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380" h="329222">
                  <a:moveTo>
                    <a:pt x="3187380" y="329222"/>
                  </a:moveTo>
                  <a:lnTo>
                    <a:pt x="3178744" y="301401"/>
                  </a:lnTo>
                  <a:cubicBezTo>
                    <a:pt x="3103829" y="124281"/>
                    <a:pt x="2928446" y="0"/>
                    <a:pt x="27240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440BA5-F031-46B4-8B3D-093A2EE1146D}"/>
              </a:ext>
            </a:extLst>
          </p:cNvPr>
          <p:cNvSpPr txBox="1"/>
          <p:nvPr/>
        </p:nvSpPr>
        <p:spPr>
          <a:xfrm>
            <a:off x="2665186" y="2543038"/>
            <a:ext cx="725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3000" dirty="0" smtClean="0">
                <a:solidFill>
                  <a:prstClr val="black">
                    <a:alpha val="50000"/>
                  </a:prstClr>
                </a:solidFill>
                <a:latin typeface="+mj-lt"/>
              </a:rPr>
              <a:t>2</a:t>
            </a:r>
            <a:endParaRPr lang="en-IN" sz="3000" dirty="0">
              <a:solidFill>
                <a:prstClr val="black">
                  <a:alpha val="50000"/>
                </a:prstClr>
              </a:solidFill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1B6E87-9783-40F8-99D7-FDBE6A51F693}"/>
              </a:ext>
            </a:extLst>
          </p:cNvPr>
          <p:cNvCxnSpPr>
            <a:cxnSpLocks/>
          </p:cNvCxnSpPr>
          <p:nvPr/>
        </p:nvCxnSpPr>
        <p:spPr>
          <a:xfrm>
            <a:off x="3390539" y="2500975"/>
            <a:ext cx="0" cy="615042"/>
          </a:xfrm>
          <a:prstGeom prst="line">
            <a:avLst/>
          </a:prstGeom>
          <a:ln w="28575"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D41846-E0FF-490D-ABF8-140064BCBD07}"/>
              </a:ext>
            </a:extLst>
          </p:cNvPr>
          <p:cNvGrpSpPr/>
          <p:nvPr/>
        </p:nvGrpSpPr>
        <p:grpSpPr>
          <a:xfrm>
            <a:off x="2528046" y="1129733"/>
            <a:ext cx="4098146" cy="1230085"/>
            <a:chOff x="2322286" y="1524001"/>
            <a:chExt cx="5464195" cy="1640113"/>
          </a:xfr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/>
              </a:gs>
            </a:gsLst>
            <a:lin ang="0" scaled="1"/>
          </a:gradFill>
          <a:effectLst>
            <a:outerShdw blurRad="254000" dist="38100" dir="5400000" algn="t" rotWithShape="0">
              <a:srgbClr val="8C286F">
                <a:alpha val="40000"/>
              </a:srgbClr>
            </a:outerShdw>
          </a:effectLst>
        </p:grpSpPr>
        <p:sp>
          <p:nvSpPr>
            <p:cNvPr id="32" name="Freeform: Shape 43">
              <a:extLst>
                <a:ext uri="{FF2B5EF4-FFF2-40B4-BE49-F238E27FC236}">
                  <a16:creationId xmlns:a16="http://schemas.microsoft.com/office/drawing/2014/main" id="{4361BCAF-031F-4736-8C1A-A7B1242CE676}"/>
                </a:ext>
              </a:extLst>
            </p:cNvPr>
            <p:cNvSpPr/>
            <p:nvPr/>
          </p:nvSpPr>
          <p:spPr>
            <a:xfrm flipV="1">
              <a:off x="2322286" y="1524001"/>
              <a:ext cx="5457371" cy="1640113"/>
            </a:xfrm>
            <a:custGeom>
              <a:avLst/>
              <a:gdLst>
                <a:gd name="connsiteX0" fmla="*/ 493489 w 5457371"/>
                <a:gd name="connsiteY0" fmla="*/ 1640113 h 1640113"/>
                <a:gd name="connsiteX1" fmla="*/ 4963882 w 5457371"/>
                <a:gd name="connsiteY1" fmla="*/ 1640113 h 1640113"/>
                <a:gd name="connsiteX2" fmla="*/ 5457371 w 5457371"/>
                <a:gd name="connsiteY2" fmla="*/ 1146624 h 1640113"/>
                <a:gd name="connsiteX3" fmla="*/ 5457371 w 5457371"/>
                <a:gd name="connsiteY3" fmla="*/ 827316 h 1640113"/>
                <a:gd name="connsiteX4" fmla="*/ 4963882 w 5457371"/>
                <a:gd name="connsiteY4" fmla="*/ 333827 h 1640113"/>
                <a:gd name="connsiteX5" fmla="*/ 2133600 w 5457371"/>
                <a:gd name="connsiteY5" fmla="*/ 333827 h 1640113"/>
                <a:gd name="connsiteX6" fmla="*/ 1937657 w 5457371"/>
                <a:gd name="connsiteY6" fmla="*/ 0 h 1640113"/>
                <a:gd name="connsiteX7" fmla="*/ 1741714 w 5457371"/>
                <a:gd name="connsiteY7" fmla="*/ 333827 h 1640113"/>
                <a:gd name="connsiteX8" fmla="*/ 493489 w 5457371"/>
                <a:gd name="connsiteY8" fmla="*/ 333827 h 1640113"/>
                <a:gd name="connsiteX9" fmla="*/ 0 w 5457371"/>
                <a:gd name="connsiteY9" fmla="*/ 827316 h 1640113"/>
                <a:gd name="connsiteX10" fmla="*/ 0 w 5457371"/>
                <a:gd name="connsiteY10" fmla="*/ 1146624 h 1640113"/>
                <a:gd name="connsiteX11" fmla="*/ 493489 w 5457371"/>
                <a:gd name="connsiteY11" fmla="*/ 1640113 h 164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57371" h="1640113">
                  <a:moveTo>
                    <a:pt x="493489" y="1640113"/>
                  </a:moveTo>
                  <a:lnTo>
                    <a:pt x="4963882" y="1640113"/>
                  </a:lnTo>
                  <a:cubicBezTo>
                    <a:pt x="5236428" y="1640113"/>
                    <a:pt x="5457371" y="1419170"/>
                    <a:pt x="5457371" y="1146624"/>
                  </a:cubicBezTo>
                  <a:lnTo>
                    <a:pt x="5457371" y="827316"/>
                  </a:lnTo>
                  <a:cubicBezTo>
                    <a:pt x="5457371" y="554770"/>
                    <a:pt x="5236428" y="333827"/>
                    <a:pt x="4963882" y="333827"/>
                  </a:cubicBezTo>
                  <a:lnTo>
                    <a:pt x="2133600" y="333827"/>
                  </a:lnTo>
                  <a:lnTo>
                    <a:pt x="1937657" y="0"/>
                  </a:lnTo>
                  <a:lnTo>
                    <a:pt x="1741714" y="333827"/>
                  </a:lnTo>
                  <a:lnTo>
                    <a:pt x="493489" y="333827"/>
                  </a:lnTo>
                  <a:cubicBezTo>
                    <a:pt x="220943" y="333827"/>
                    <a:pt x="0" y="554770"/>
                    <a:pt x="0" y="827316"/>
                  </a:cubicBezTo>
                  <a:lnTo>
                    <a:pt x="0" y="1146624"/>
                  </a:lnTo>
                  <a:cubicBezTo>
                    <a:pt x="0" y="1419170"/>
                    <a:pt x="220943" y="1640113"/>
                    <a:pt x="493489" y="16401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3" name="Freeform: Shape 46">
              <a:extLst>
                <a:ext uri="{FF2B5EF4-FFF2-40B4-BE49-F238E27FC236}">
                  <a16:creationId xmlns:a16="http://schemas.microsoft.com/office/drawing/2014/main" id="{C10AEFDD-72F9-4648-97BD-F70EFFD6E0B2}"/>
                </a:ext>
              </a:extLst>
            </p:cNvPr>
            <p:cNvSpPr/>
            <p:nvPr/>
          </p:nvSpPr>
          <p:spPr>
            <a:xfrm flipV="1">
              <a:off x="2546083" y="1524001"/>
              <a:ext cx="5219926" cy="366806"/>
            </a:xfrm>
            <a:custGeom>
              <a:avLst/>
              <a:gdLst>
                <a:gd name="connsiteX0" fmla="*/ 274522 w 5219926"/>
                <a:gd name="connsiteY0" fmla="*/ 366806 h 366806"/>
                <a:gd name="connsiteX1" fmla="*/ 4744915 w 5219926"/>
                <a:gd name="connsiteY1" fmla="*/ 366806 h 366806"/>
                <a:gd name="connsiteX2" fmla="*/ 5199623 w 5219926"/>
                <a:gd name="connsiteY2" fmla="*/ 65405 h 366806"/>
                <a:gd name="connsiteX3" fmla="*/ 5219926 w 5219926"/>
                <a:gd name="connsiteY3" fmla="*/ 0 h 366806"/>
                <a:gd name="connsiteX4" fmla="*/ 0 w 5219926"/>
                <a:gd name="connsiteY4" fmla="*/ 283281 h 366806"/>
                <a:gd name="connsiteX5" fmla="*/ 82434 w 5219926"/>
                <a:gd name="connsiteY5" fmla="*/ 328025 h 366806"/>
                <a:gd name="connsiteX6" fmla="*/ 274522 w 5219926"/>
                <a:gd name="connsiteY6" fmla="*/ 366806 h 36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9926" h="366806">
                  <a:moveTo>
                    <a:pt x="274522" y="366806"/>
                  </a:moveTo>
                  <a:lnTo>
                    <a:pt x="4744915" y="366806"/>
                  </a:lnTo>
                  <a:cubicBezTo>
                    <a:pt x="4949325" y="366806"/>
                    <a:pt x="5124707" y="242526"/>
                    <a:pt x="5199623" y="65405"/>
                  </a:cubicBezTo>
                  <a:lnTo>
                    <a:pt x="5219926" y="0"/>
                  </a:lnTo>
                  <a:lnTo>
                    <a:pt x="0" y="283281"/>
                  </a:lnTo>
                  <a:lnTo>
                    <a:pt x="82434" y="328025"/>
                  </a:lnTo>
                  <a:cubicBezTo>
                    <a:pt x="141475" y="352997"/>
                    <a:pt x="206386" y="366806"/>
                    <a:pt x="274522" y="36680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4" name="Freeform: Shape 49">
              <a:extLst>
                <a:ext uri="{FF2B5EF4-FFF2-40B4-BE49-F238E27FC236}">
                  <a16:creationId xmlns:a16="http://schemas.microsoft.com/office/drawing/2014/main" id="{04BDA1EB-1348-40B0-B726-115468EB875D}"/>
                </a:ext>
              </a:extLst>
            </p:cNvPr>
            <p:cNvSpPr/>
            <p:nvPr/>
          </p:nvSpPr>
          <p:spPr>
            <a:xfrm flipV="1">
              <a:off x="7145364" y="1524001"/>
              <a:ext cx="641117" cy="1304328"/>
            </a:xfrm>
            <a:custGeom>
              <a:avLst/>
              <a:gdLst>
                <a:gd name="connsiteX0" fmla="*/ 0 w 641117"/>
                <a:gd name="connsiteY0" fmla="*/ 1304328 h 1304328"/>
                <a:gd name="connsiteX1" fmla="*/ 147628 w 641117"/>
                <a:gd name="connsiteY1" fmla="*/ 1304328 h 1304328"/>
                <a:gd name="connsiteX2" fmla="*/ 641117 w 641117"/>
                <a:gd name="connsiteY2" fmla="*/ 810839 h 1304328"/>
                <a:gd name="connsiteX3" fmla="*/ 641117 w 641117"/>
                <a:gd name="connsiteY3" fmla="*/ 491531 h 1304328"/>
                <a:gd name="connsiteX4" fmla="*/ 247083 w 641117"/>
                <a:gd name="connsiteY4" fmla="*/ 8068 h 1304328"/>
                <a:gd name="connsiteX5" fmla="*/ 167049 w 641117"/>
                <a:gd name="connsiteY5" fmla="*/ 0 h 130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117" h="1304328">
                  <a:moveTo>
                    <a:pt x="0" y="1304328"/>
                  </a:moveTo>
                  <a:lnTo>
                    <a:pt x="147628" y="1304328"/>
                  </a:lnTo>
                  <a:cubicBezTo>
                    <a:pt x="420174" y="1304328"/>
                    <a:pt x="641117" y="1083385"/>
                    <a:pt x="641117" y="810839"/>
                  </a:cubicBezTo>
                  <a:lnTo>
                    <a:pt x="641117" y="491531"/>
                  </a:lnTo>
                  <a:cubicBezTo>
                    <a:pt x="641117" y="253054"/>
                    <a:pt x="471958" y="54084"/>
                    <a:pt x="247083" y="8068"/>
                  </a:cubicBezTo>
                  <a:lnTo>
                    <a:pt x="167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5" name="Freeform: Shape 52">
              <a:extLst>
                <a:ext uri="{FF2B5EF4-FFF2-40B4-BE49-F238E27FC236}">
                  <a16:creationId xmlns:a16="http://schemas.microsoft.com/office/drawing/2014/main" id="{3D48D548-1C8C-4005-A6B5-059BC51B6340}"/>
                </a:ext>
              </a:extLst>
            </p:cNvPr>
            <p:cNvSpPr/>
            <p:nvPr/>
          </p:nvSpPr>
          <p:spPr>
            <a:xfrm flipV="1">
              <a:off x="4571805" y="2505931"/>
              <a:ext cx="3187380" cy="329222"/>
            </a:xfrm>
            <a:custGeom>
              <a:avLst/>
              <a:gdLst>
                <a:gd name="connsiteX0" fmla="*/ 3187380 w 3187380"/>
                <a:gd name="connsiteY0" fmla="*/ 329222 h 329222"/>
                <a:gd name="connsiteX1" fmla="*/ 3178744 w 3187380"/>
                <a:gd name="connsiteY1" fmla="*/ 301401 h 329222"/>
                <a:gd name="connsiteX2" fmla="*/ 2724036 w 3187380"/>
                <a:gd name="connsiteY2" fmla="*/ 0 h 329222"/>
                <a:gd name="connsiteX3" fmla="*/ 0 w 3187380"/>
                <a:gd name="connsiteY3" fmla="*/ 0 h 329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380" h="329222">
                  <a:moveTo>
                    <a:pt x="3187380" y="329222"/>
                  </a:moveTo>
                  <a:lnTo>
                    <a:pt x="3178744" y="301401"/>
                  </a:lnTo>
                  <a:cubicBezTo>
                    <a:pt x="3103829" y="124281"/>
                    <a:pt x="2928446" y="0"/>
                    <a:pt x="272403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BA855D8-F069-4121-992F-37FD047F4DCF}"/>
              </a:ext>
            </a:extLst>
          </p:cNvPr>
          <p:cNvSpPr txBox="1"/>
          <p:nvPr/>
        </p:nvSpPr>
        <p:spPr>
          <a:xfrm>
            <a:off x="2685658" y="1371034"/>
            <a:ext cx="725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3000" dirty="0" smtClean="0">
                <a:solidFill>
                  <a:prstClr val="white">
                    <a:alpha val="85000"/>
                  </a:prstClr>
                </a:solidFill>
                <a:latin typeface="+mj-lt"/>
              </a:rPr>
              <a:t>1</a:t>
            </a:r>
            <a:endParaRPr lang="en-IN" sz="3000" dirty="0">
              <a:solidFill>
                <a:prstClr val="white">
                  <a:alpha val="85000"/>
                </a:prstClr>
              </a:solidFill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27D681-4957-4960-8BDA-77110AB636EE}"/>
              </a:ext>
            </a:extLst>
          </p:cNvPr>
          <p:cNvCxnSpPr>
            <a:cxnSpLocks/>
          </p:cNvCxnSpPr>
          <p:nvPr/>
        </p:nvCxnSpPr>
        <p:spPr>
          <a:xfrm>
            <a:off x="3411011" y="1328971"/>
            <a:ext cx="0" cy="615042"/>
          </a:xfrm>
          <a:prstGeom prst="line">
            <a:avLst/>
          </a:prstGeom>
          <a:ln w="28575">
            <a:solidFill>
              <a:schemeClr val="bg1"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DDF2763-DD91-48FF-A719-AB515928412A}"/>
              </a:ext>
            </a:extLst>
          </p:cNvPr>
          <p:cNvSpPr txBox="1"/>
          <p:nvPr/>
        </p:nvSpPr>
        <p:spPr>
          <a:xfrm>
            <a:off x="3388437" y="1397937"/>
            <a:ext cx="289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N" sz="1200" b="1" dirty="0" smtClean="0">
                <a:solidFill>
                  <a:schemeClr val="tx1">
                    <a:alpha val="85000"/>
                  </a:schemeClr>
                </a:solidFill>
                <a:latin typeface="+mj-lt"/>
              </a:rPr>
              <a:t>Carving out from Vodafone Egypt Telecom while keeping the benefit</a:t>
            </a:r>
            <a:endParaRPr lang="en-IN" sz="1200" b="1" dirty="0">
              <a:solidFill>
                <a:schemeClr val="tx1">
                  <a:alpha val="85000"/>
                </a:schemeClr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DF2763-DD91-48FF-A719-AB515928412A}"/>
              </a:ext>
            </a:extLst>
          </p:cNvPr>
          <p:cNvSpPr txBox="1"/>
          <p:nvPr/>
        </p:nvSpPr>
        <p:spPr>
          <a:xfrm>
            <a:off x="3411011" y="2573656"/>
            <a:ext cx="289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N" sz="1200" b="1" dirty="0" smtClean="0">
                <a:solidFill>
                  <a:schemeClr val="tx1">
                    <a:alpha val="85000"/>
                  </a:schemeClr>
                </a:solidFill>
                <a:latin typeface="+mj-lt"/>
              </a:rPr>
              <a:t>Benefit Enhancement with more diversified options</a:t>
            </a:r>
            <a:endParaRPr lang="en-IN" sz="1200" b="1" dirty="0">
              <a:solidFill>
                <a:schemeClr val="tx1">
                  <a:alpha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874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250827" y="205980"/>
            <a:ext cx="6538913" cy="6674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+mj-lt"/>
              </a:rPr>
              <a:t>Way Forward</a:t>
            </a:r>
            <a:endParaRPr lang="en-US" sz="1800" dirty="0">
              <a:latin typeface="+mj-lt"/>
            </a:endParaRPr>
          </a:p>
        </p:txBody>
      </p:sp>
      <p:sp>
        <p:nvSpPr>
          <p:cNvPr id="28" name="Content Placeholder 5"/>
          <p:cNvSpPr txBox="1">
            <a:spLocks/>
          </p:cNvSpPr>
          <p:nvPr/>
        </p:nvSpPr>
        <p:spPr>
          <a:xfrm>
            <a:off x="250825" y="494317"/>
            <a:ext cx="8642350" cy="434953"/>
          </a:xfrm>
          <a:prstGeom prst="rect">
            <a:avLst/>
          </a:prstGeom>
        </p:spPr>
        <p:txBody>
          <a:bodyPr/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</a:rPr>
              <a:t>Migration to a full corporate account with 3 Sub accounts according to business need</a:t>
            </a:r>
            <a:endParaRPr lang="en-US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8416" y="920572"/>
            <a:ext cx="2568644" cy="3689207"/>
            <a:chOff x="691596" y="1076686"/>
            <a:chExt cx="2568644" cy="397632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098CB49-4239-420B-A6B7-44D1DBCD7FDF}"/>
                </a:ext>
              </a:extLst>
            </p:cNvPr>
            <p:cNvGrpSpPr/>
            <p:nvPr/>
          </p:nvGrpSpPr>
          <p:grpSpPr>
            <a:xfrm>
              <a:off x="691596" y="1076686"/>
              <a:ext cx="2568644" cy="3976323"/>
              <a:chOff x="1424688" y="1514006"/>
              <a:chExt cx="2977702" cy="4710919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2F73A43-A10D-4537-A71B-A3249E492387}"/>
                  </a:ext>
                </a:extLst>
              </p:cNvPr>
              <p:cNvSpPr/>
              <p:nvPr/>
            </p:nvSpPr>
            <p:spPr>
              <a:xfrm>
                <a:off x="1424689" y="1514006"/>
                <a:ext cx="2968053" cy="4467069"/>
              </a:xfrm>
              <a:prstGeom prst="roundRect">
                <a:avLst>
                  <a:gd name="adj" fmla="val 4773"/>
                </a:avLst>
              </a:prstGeom>
              <a:gradFill flip="none" rotWithShape="1">
                <a:gsLst>
                  <a:gs pos="0">
                    <a:srgbClr val="E60000"/>
                  </a:gs>
                  <a:gs pos="100000">
                    <a:srgbClr val="F6725C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810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26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IN">
                  <a:solidFill>
                    <a:prstClr val="white"/>
                  </a:solidFill>
                  <a:latin typeface="+mj-lt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AB4870-A7DB-4884-9257-6121B3A1737B}"/>
                  </a:ext>
                </a:extLst>
              </p:cNvPr>
              <p:cNvSpPr txBox="1"/>
              <p:nvPr/>
            </p:nvSpPr>
            <p:spPr>
              <a:xfrm>
                <a:off x="1605412" y="1678898"/>
                <a:ext cx="2583002" cy="401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IN" sz="1600" b="1" dirty="0" smtClean="0">
                    <a:solidFill>
                      <a:prstClr val="white"/>
                    </a:solidFill>
                    <a:effectLst>
                      <a:outerShdw blurRad="203200" dist="38100" dir="5400000" algn="t" rotWithShape="0">
                        <a:prstClr val="black">
                          <a:lumMod val="85000"/>
                          <a:lumOff val="15000"/>
                          <a:alpha val="40000"/>
                        </a:prstClr>
                      </a:outerShdw>
                    </a:effectLst>
                    <a:latin typeface="+mj-lt"/>
                  </a:rPr>
                  <a:t>Business use</a:t>
                </a:r>
                <a:endParaRPr lang="en-IN" sz="1600" b="1" dirty="0">
                  <a:solidFill>
                    <a:prstClr val="white"/>
                  </a:solidFill>
                  <a:effectLst>
                    <a:outerShdw blurRad="203200" dist="38100" dir="5400000" algn="t" rotWithShape="0">
                      <a:prstClr val="black">
                        <a:lumMod val="85000"/>
                        <a:lumOff val="15000"/>
                        <a:alpha val="40000"/>
                      </a:prst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E3F3CEE-8BF6-484E-BDF5-CC9DB882FB68}"/>
                  </a:ext>
                </a:extLst>
              </p:cNvPr>
              <p:cNvSpPr txBox="1"/>
              <p:nvPr/>
            </p:nvSpPr>
            <p:spPr>
              <a:xfrm>
                <a:off x="1424688" y="2648496"/>
                <a:ext cx="2977702" cy="357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Post-paid line fully paid by _VOIS</a:t>
                </a:r>
              </a:p>
              <a:p>
                <a:pPr marL="171450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Rate Plan defined according to Usage with the below initial mapping</a:t>
                </a:r>
              </a:p>
              <a:p>
                <a:pPr marL="628650" lvl="1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Red 800 (Band E)</a:t>
                </a:r>
              </a:p>
              <a:p>
                <a:pPr marL="628650" lvl="1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Red 500 (Band F)</a:t>
                </a:r>
              </a:p>
              <a:p>
                <a:pPr marL="628650" lvl="1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Red 300 (Band G, H)</a:t>
                </a:r>
              </a:p>
              <a:p>
                <a:pPr marL="171450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Approvals needed:</a:t>
                </a:r>
              </a:p>
              <a:p>
                <a:pPr marL="628650" lvl="1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Business Need and justification</a:t>
                </a:r>
              </a:p>
              <a:p>
                <a:pPr marL="628650" lvl="1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Line Manager</a:t>
                </a:r>
              </a:p>
              <a:p>
                <a:pPr marL="628650" lvl="1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Function Head</a:t>
                </a:r>
              </a:p>
              <a:p>
                <a:pPr marL="628650" lvl="1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Benefits</a:t>
                </a:r>
              </a:p>
              <a:p>
                <a:pPr marL="171450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Band E ,F, and G1 are eligible.</a:t>
                </a:r>
              </a:p>
              <a:p>
                <a:pPr marL="171450" indent="-1714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IN" sz="1100" dirty="0" smtClean="0">
                    <a:solidFill>
                      <a:prstClr val="white"/>
                    </a:solidFill>
                    <a:latin typeface="+mj-lt"/>
                  </a:rPr>
                  <a:t>Employee will need to get back to Benefits for any changes on the line that incur extra cost.</a:t>
                </a:r>
              </a:p>
              <a:p>
                <a:pPr marL="171450" indent="-171450" defTabSz="685800">
                  <a:buFont typeface="Arial" panose="020B0604020202020204" pitchFamily="34" charset="0"/>
                  <a:buChar char="•"/>
                  <a:defRPr/>
                </a:pPr>
                <a:endParaRPr lang="en-IN" sz="1100" dirty="0">
                  <a:solidFill>
                    <a:prstClr val="white"/>
                  </a:solidFill>
                  <a:latin typeface="+mj-lt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BFC912F-FAEF-4CB2-96B0-B604748E4F4E}"/>
                </a:ext>
              </a:extLst>
            </p:cNvPr>
            <p:cNvSpPr/>
            <p:nvPr/>
          </p:nvSpPr>
          <p:spPr>
            <a:xfrm>
              <a:off x="691596" y="1624451"/>
              <a:ext cx="1837123" cy="2295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IN" sz="105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</a:rPr>
                <a:t>Fully funded by _VO</a:t>
              </a:r>
              <a:r>
                <a:rPr lang="en-IN" sz="105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</a:rPr>
                <a:t>IS</a:t>
              </a:r>
              <a:endParaRPr lang="en-IN" sz="105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82476" y="1159619"/>
            <a:ext cx="2560320" cy="3350302"/>
            <a:chOff x="3496553" y="1315733"/>
            <a:chExt cx="2560320" cy="335030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7E46E37-90AF-4959-BEED-2AF6D32BB5E1}"/>
                </a:ext>
              </a:extLst>
            </p:cNvPr>
            <p:cNvSpPr/>
            <p:nvPr/>
          </p:nvSpPr>
          <p:spPr>
            <a:xfrm>
              <a:off x="3496553" y="1315733"/>
              <a:ext cx="2560320" cy="3350302"/>
            </a:xfrm>
            <a:prstGeom prst="roundRect">
              <a:avLst>
                <a:gd name="adj" fmla="val 4773"/>
              </a:avLst>
            </a:prstGeom>
            <a:gradFill flip="none" rotWithShape="1">
              <a:gsLst>
                <a:gs pos="0">
                  <a:srgbClr val="16DAFF"/>
                </a:gs>
                <a:gs pos="100000">
                  <a:srgbClr val="3780D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0" dist="38100" dir="5400000" algn="t" rotWithShape="0">
                <a:prstClr val="black">
                  <a:alpha val="40000"/>
                </a:prstClr>
              </a:outerShdw>
              <a:reflection blurRad="6350" stA="52000" endA="300" endPos="26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5B895A-E4D3-4681-A1CF-825D7077C659}"/>
                </a:ext>
              </a:extLst>
            </p:cNvPr>
            <p:cNvSpPr txBox="1"/>
            <p:nvPr/>
          </p:nvSpPr>
          <p:spPr>
            <a:xfrm>
              <a:off x="3496553" y="1439402"/>
              <a:ext cx="25489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IN" sz="1600" b="1" dirty="0" smtClean="0">
                  <a:solidFill>
                    <a:prstClr val="white"/>
                  </a:solidFill>
                  <a:effectLst>
                    <a:outerShdw blurRad="203200" dist="38100" dir="5400000" algn="t" rotWithShape="0">
                      <a:prstClr val="black">
                        <a:lumMod val="85000"/>
                        <a:lumOff val="15000"/>
                        <a:alpha val="40000"/>
                      </a:prstClr>
                    </a:outerShdw>
                  </a:effectLst>
                  <a:latin typeface="+mj-lt"/>
                </a:rPr>
                <a:t>Employee Benefit to self</a:t>
              </a:r>
              <a:endParaRPr lang="en-IN" sz="1600" b="1" dirty="0">
                <a:solidFill>
                  <a:prstClr val="white"/>
                </a:solidFill>
                <a:effectLst>
                  <a:outerShdw blurRad="203200" dist="38100" dir="5400000" algn="t" rotWithShape="0">
                    <a:prstClr val="black">
                      <a:lumMod val="85000"/>
                      <a:lumOff val="15000"/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FC912F-FAEF-4CB2-96B0-B604748E4F4E}"/>
                </a:ext>
              </a:extLst>
            </p:cNvPr>
            <p:cNvSpPr/>
            <p:nvPr/>
          </p:nvSpPr>
          <p:spPr>
            <a:xfrm>
              <a:off x="3496553" y="1853976"/>
              <a:ext cx="1921044" cy="2163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IN" sz="105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</a:rPr>
                <a:t>Partially Funded by _VO</a:t>
              </a:r>
              <a:r>
                <a:rPr lang="en-IN" sz="105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</a:rPr>
                <a:t>IS</a:t>
              </a:r>
              <a:endParaRPr lang="en-IN" sz="105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06604" y="1353017"/>
            <a:ext cx="2560320" cy="3156903"/>
            <a:chOff x="6082624" y="1509131"/>
            <a:chExt cx="2629720" cy="315690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CE41E78-B126-41BB-A9EC-EC44B93FBEAC}"/>
                </a:ext>
              </a:extLst>
            </p:cNvPr>
            <p:cNvSpPr/>
            <p:nvPr/>
          </p:nvSpPr>
          <p:spPr>
            <a:xfrm>
              <a:off x="6114854" y="1509131"/>
              <a:ext cx="2560320" cy="3156903"/>
            </a:xfrm>
            <a:prstGeom prst="roundRect">
              <a:avLst>
                <a:gd name="adj" fmla="val 4773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11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0" dist="38100" dir="5400000" algn="t" rotWithShape="0">
                <a:prstClr val="black">
                  <a:alpha val="40000"/>
                </a:prstClr>
              </a:outerShdw>
              <a:reflection blurRad="6350" stA="52000" endA="300" endPos="26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2DD96-E948-4FED-BC6F-096CE9B088EA}"/>
                </a:ext>
              </a:extLst>
            </p:cNvPr>
            <p:cNvSpPr txBox="1"/>
            <p:nvPr/>
          </p:nvSpPr>
          <p:spPr>
            <a:xfrm>
              <a:off x="6082624" y="1625661"/>
              <a:ext cx="2629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IN" sz="1600" b="1" dirty="0" smtClean="0">
                  <a:solidFill>
                    <a:prstClr val="white"/>
                  </a:solidFill>
                  <a:effectLst>
                    <a:outerShdw blurRad="203200" dist="38100" dir="5400000" algn="t" rotWithShape="0">
                      <a:prstClr val="black">
                        <a:lumMod val="85000"/>
                        <a:lumOff val="15000"/>
                        <a:alpha val="40000"/>
                      </a:prstClr>
                    </a:outerShdw>
                  </a:effectLst>
                  <a:latin typeface="+mj-lt"/>
                </a:rPr>
                <a:t>Employee benefit to Family</a:t>
              </a:r>
              <a:endParaRPr lang="en-IN" sz="1600" b="1" dirty="0">
                <a:solidFill>
                  <a:prstClr val="white"/>
                </a:solidFill>
                <a:effectLst>
                  <a:outerShdw blurRad="203200" dist="38100" dir="5400000" algn="t" rotWithShape="0">
                    <a:prstClr val="black">
                      <a:lumMod val="85000"/>
                      <a:lumOff val="15000"/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FC912F-FAEF-4CB2-96B0-B604748E4F4E}"/>
                </a:ext>
              </a:extLst>
            </p:cNvPr>
            <p:cNvSpPr/>
            <p:nvPr/>
          </p:nvSpPr>
          <p:spPr>
            <a:xfrm>
              <a:off x="6114853" y="2147249"/>
              <a:ext cx="1863481" cy="2163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IN" sz="105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lt"/>
                </a:rPr>
                <a:t>Fully  Funded by Employee</a:t>
              </a:r>
              <a:endParaRPr lang="en-I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E3F3CEE-8BF6-484E-BDF5-CC9DB882FB68}"/>
              </a:ext>
            </a:extLst>
          </p:cNvPr>
          <p:cNvSpPr txBox="1"/>
          <p:nvPr/>
        </p:nvSpPr>
        <p:spPr>
          <a:xfrm>
            <a:off x="6095196" y="2500338"/>
            <a:ext cx="25603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buFont typeface="Arial" panose="020B0604020202020204" pitchFamily="34" charset="0"/>
              <a:buChar char="•"/>
              <a:defRPr/>
            </a:pPr>
            <a:r>
              <a:rPr lang="en-IN" sz="1100" dirty="0" smtClean="0">
                <a:latin typeface="+mj-lt"/>
              </a:rPr>
              <a:t>Employee Can chose any rate plan and the bill gets deducted from his payroll</a:t>
            </a:r>
          </a:p>
          <a:p>
            <a:pPr marL="171450" indent="-171450" defTabSz="685800">
              <a:buFont typeface="Arial" panose="020B0604020202020204" pitchFamily="34" charset="0"/>
              <a:buChar char="•"/>
              <a:defRPr/>
            </a:pPr>
            <a:r>
              <a:rPr lang="en-IN" sz="1100" dirty="0" smtClean="0">
                <a:latin typeface="+mj-lt"/>
              </a:rPr>
              <a:t>Employee can buy up to 5 lines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3F3CEE-8BF6-484E-BDF5-CC9DB882FB68}"/>
              </a:ext>
            </a:extLst>
          </p:cNvPr>
          <p:cNvSpPr txBox="1"/>
          <p:nvPr/>
        </p:nvSpPr>
        <p:spPr>
          <a:xfrm>
            <a:off x="3382476" y="2252871"/>
            <a:ext cx="25603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buFont typeface="Arial" panose="020B0604020202020204" pitchFamily="34" charset="0"/>
              <a:buChar char="•"/>
              <a:defRPr/>
            </a:pPr>
            <a:r>
              <a:rPr lang="en-IN" sz="1100" dirty="0" smtClean="0">
                <a:latin typeface="+mj-lt"/>
              </a:rPr>
              <a:t>Post-paid line Partially paid by _VOIS and Employee pays the extra.</a:t>
            </a:r>
          </a:p>
          <a:p>
            <a:pPr marL="171450" indent="-171450" defTabSz="685800">
              <a:buFont typeface="Arial" panose="020B0604020202020204" pitchFamily="34" charset="0"/>
              <a:buChar char="•"/>
              <a:defRPr/>
            </a:pPr>
            <a:r>
              <a:rPr lang="en-IN" sz="1100" dirty="0" smtClean="0">
                <a:latin typeface="+mj-lt"/>
              </a:rPr>
              <a:t>_VOIS will Fund the following tiers:</a:t>
            </a:r>
          </a:p>
          <a:p>
            <a:pPr marL="628650" lvl="1" indent="-171450" defTabSz="685800">
              <a:buFont typeface="Arial" panose="020B0604020202020204" pitchFamily="34" charset="0"/>
              <a:buChar char="•"/>
              <a:defRPr/>
            </a:pPr>
            <a:r>
              <a:rPr lang="en-IN" sz="1100" dirty="0" smtClean="0">
                <a:latin typeface="+mj-lt"/>
              </a:rPr>
              <a:t>Band G2, H (150 EGP) – Red 150</a:t>
            </a:r>
          </a:p>
          <a:p>
            <a:pPr marL="628650" lvl="1" indent="-171450" defTabSz="685800">
              <a:buFont typeface="Arial" panose="020B0604020202020204" pitchFamily="34" charset="0"/>
              <a:buChar char="•"/>
              <a:defRPr/>
            </a:pPr>
            <a:r>
              <a:rPr lang="en-IN" sz="1100" dirty="0" smtClean="0">
                <a:latin typeface="+mj-lt"/>
              </a:rPr>
              <a:t>Contractors (65 EGP) – Flex 65</a:t>
            </a:r>
          </a:p>
          <a:p>
            <a:pPr marL="171450" indent="-171450" defTabSz="685800">
              <a:buFont typeface="Arial" panose="020B0604020202020204" pitchFamily="34" charset="0"/>
              <a:buChar char="•"/>
              <a:defRPr/>
            </a:pPr>
            <a:r>
              <a:rPr lang="en-IN" sz="1100" dirty="0" smtClean="0">
                <a:latin typeface="+mj-lt"/>
              </a:rPr>
              <a:t>Employee Can upgrade and pay the difference through payroll.</a:t>
            </a:r>
          </a:p>
          <a:p>
            <a:pPr marL="171450" indent="-171450" defTabSz="685800">
              <a:buFont typeface="Arial" panose="020B0604020202020204" pitchFamily="34" charset="0"/>
              <a:buChar char="•"/>
              <a:defRPr/>
            </a:pPr>
            <a:r>
              <a:rPr lang="en-IN" sz="1100" dirty="0" smtClean="0">
                <a:latin typeface="+mj-lt"/>
              </a:rPr>
              <a:t>Contractors are bound to Prepaid rate plans only</a:t>
            </a:r>
          </a:p>
          <a:p>
            <a:pPr marL="171450" indent="-171450" defTabSz="685800">
              <a:buFont typeface="Arial" panose="020B0604020202020204" pitchFamily="34" charset="0"/>
              <a:buChar char="•"/>
              <a:defRPr/>
            </a:pPr>
            <a:endParaRPr lang="en-IN" sz="11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3580" y="4131553"/>
            <a:ext cx="5083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buFont typeface="Arial" panose="020B0604020202020204" pitchFamily="34" charset="0"/>
              <a:buChar char="•"/>
              <a:defRPr/>
            </a:pPr>
            <a:r>
              <a:rPr lang="en-IN" sz="1400" dirty="0" smtClean="0"/>
              <a:t>Employees </a:t>
            </a:r>
            <a:r>
              <a:rPr lang="en-IN" sz="1400" dirty="0"/>
              <a:t>will have full authority on </a:t>
            </a:r>
            <a:r>
              <a:rPr lang="en-IN" sz="1400" dirty="0" smtClean="0"/>
              <a:t>their lines through </a:t>
            </a:r>
            <a:r>
              <a:rPr lang="en-IN" sz="1400" dirty="0"/>
              <a:t>Call </a:t>
            </a:r>
            <a:r>
              <a:rPr lang="en-IN" sz="1400" dirty="0" smtClean="0"/>
              <a:t>Centre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408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822500" cy="5143500"/>
          </a:xfrm>
          <a:prstGeom prst="rect">
            <a:avLst/>
          </a:prstGeom>
          <a:solidFill>
            <a:srgbClr val="66B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30375" y="0"/>
            <a:ext cx="1822500" cy="3862744"/>
          </a:xfrm>
          <a:prstGeom prst="rect">
            <a:avLst/>
          </a:prstGeom>
          <a:solidFill>
            <a:srgbClr val="4CA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60750" y="0"/>
            <a:ext cx="1822500" cy="3862744"/>
          </a:xfrm>
          <a:prstGeom prst="rect">
            <a:avLst/>
          </a:prstGeom>
          <a:solidFill>
            <a:srgbClr val="4CA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91125" y="0"/>
            <a:ext cx="1822500" cy="3862744"/>
          </a:xfrm>
          <a:prstGeom prst="rect">
            <a:avLst/>
          </a:prstGeom>
          <a:solidFill>
            <a:srgbClr val="469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21500" y="0"/>
            <a:ext cx="1822500" cy="3862744"/>
          </a:xfrm>
          <a:prstGeom prst="rect">
            <a:avLst/>
          </a:prstGeom>
          <a:solidFill>
            <a:srgbClr val="669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41525" y="109485"/>
            <a:ext cx="1600200" cy="1600200"/>
            <a:chOff x="148200" y="990600"/>
            <a:chExt cx="2133600" cy="2133600"/>
          </a:xfrm>
        </p:grpSpPr>
        <p:sp>
          <p:nvSpPr>
            <p:cNvPr id="24" name="Oval 23"/>
            <p:cNvSpPr/>
            <p:nvPr/>
          </p:nvSpPr>
          <p:spPr>
            <a:xfrm>
              <a:off x="148200" y="990600"/>
              <a:ext cx="2133600" cy="213360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1000" y="1103400"/>
              <a:ext cx="1908000" cy="1908000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85000" y="1427400"/>
              <a:ext cx="1260000" cy="1260000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71900" y="109485"/>
            <a:ext cx="1600200" cy="1600200"/>
            <a:chOff x="148200" y="990600"/>
            <a:chExt cx="2133600" cy="2133600"/>
          </a:xfrm>
        </p:grpSpPr>
        <p:sp>
          <p:nvSpPr>
            <p:cNvPr id="28" name="Oval 27"/>
            <p:cNvSpPr/>
            <p:nvPr/>
          </p:nvSpPr>
          <p:spPr>
            <a:xfrm>
              <a:off x="148200" y="990600"/>
              <a:ext cx="2133600" cy="213360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61000" y="1103400"/>
              <a:ext cx="1908000" cy="1908000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85000" y="1427400"/>
              <a:ext cx="1260000" cy="1260000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602275" y="109485"/>
            <a:ext cx="1600200" cy="1600200"/>
            <a:chOff x="148200" y="990600"/>
            <a:chExt cx="2133600" cy="2133600"/>
          </a:xfrm>
        </p:grpSpPr>
        <p:sp>
          <p:nvSpPr>
            <p:cNvPr id="32" name="Oval 31"/>
            <p:cNvSpPr/>
            <p:nvPr/>
          </p:nvSpPr>
          <p:spPr>
            <a:xfrm>
              <a:off x="148200" y="990600"/>
              <a:ext cx="2133600" cy="213360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261000" y="1103400"/>
              <a:ext cx="1908000" cy="1908000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85000" y="1427400"/>
              <a:ext cx="1260000" cy="1260000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31188" y="109485"/>
            <a:ext cx="1600200" cy="1600200"/>
            <a:chOff x="148200" y="990600"/>
            <a:chExt cx="2133600" cy="2133600"/>
          </a:xfrm>
        </p:grpSpPr>
        <p:sp>
          <p:nvSpPr>
            <p:cNvPr id="36" name="Oval 35"/>
            <p:cNvSpPr/>
            <p:nvPr/>
          </p:nvSpPr>
          <p:spPr>
            <a:xfrm>
              <a:off x="148200" y="990600"/>
              <a:ext cx="2133600" cy="213360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261000" y="1103400"/>
              <a:ext cx="1908000" cy="1908000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85000" y="1427400"/>
              <a:ext cx="1260000" cy="1260000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031977" y="685321"/>
            <a:ext cx="1431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N" sz="2100" dirty="0" smtClean="0">
                <a:solidFill>
                  <a:srgbClr val="C000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Red 150</a:t>
            </a:r>
            <a:endParaRPr lang="en-IN" sz="2100" dirty="0">
              <a:solidFill>
                <a:srgbClr val="C00000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2045812" y="1832151"/>
            <a:ext cx="14113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866344" y="1832151"/>
            <a:ext cx="14113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696719" y="1832151"/>
            <a:ext cx="14113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527094" y="1817863"/>
            <a:ext cx="14113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63199" y="685321"/>
            <a:ext cx="1431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N" sz="2100" dirty="0" smtClean="0">
                <a:solidFill>
                  <a:srgbClr val="C000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Red 300</a:t>
            </a:r>
            <a:endParaRPr lang="en-IN" sz="2100" dirty="0">
              <a:solidFill>
                <a:srgbClr val="C00000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690318" y="685321"/>
            <a:ext cx="1431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N" sz="2100" dirty="0" smtClean="0">
                <a:solidFill>
                  <a:srgbClr val="C000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Red 500</a:t>
            </a:r>
            <a:endParaRPr lang="en-IN" sz="2100" dirty="0">
              <a:solidFill>
                <a:srgbClr val="C00000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23555" y="685321"/>
            <a:ext cx="1431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N" sz="2100" dirty="0" smtClean="0">
                <a:solidFill>
                  <a:srgbClr val="C000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Red 800</a:t>
            </a:r>
            <a:endParaRPr lang="en-IN" sz="2100" dirty="0">
              <a:solidFill>
                <a:srgbClr val="C00000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45327"/>
              </p:ext>
            </p:extLst>
          </p:nvPr>
        </p:nvGraphicFramePr>
        <p:xfrm>
          <a:off x="158728" y="1901988"/>
          <a:ext cx="1505043" cy="1960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43">
                  <a:extLst>
                    <a:ext uri="{9D8B030D-6E8A-4147-A177-3AD203B41FA5}">
                      <a16:colId xmlns:a16="http://schemas.microsoft.com/office/drawing/2014/main" val="1770773970"/>
                    </a:ext>
                  </a:extLst>
                </a:gridCol>
              </a:tblGrid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u="none" strike="noStrike" dirty="0">
                          <a:effectLst/>
                        </a:rPr>
                        <a:t>Minutes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245355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u="none" strike="noStrike" dirty="0">
                          <a:effectLst/>
                        </a:rPr>
                        <a:t>Mobile Internet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006665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u="none" strike="noStrike" dirty="0">
                          <a:effectLst/>
                        </a:rPr>
                        <a:t>SMS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144379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u="none" strike="noStrike" dirty="0">
                          <a:effectLst/>
                        </a:rPr>
                        <a:t>Intranet Minutes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418586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u="none" strike="noStrike" dirty="0">
                          <a:effectLst/>
                        </a:rPr>
                        <a:t>International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875290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u="none" strike="noStrike" dirty="0">
                          <a:effectLst/>
                        </a:rPr>
                        <a:t>Roaming Receiving calls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767870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u="none" strike="noStrike" dirty="0" err="1">
                          <a:effectLst/>
                        </a:rPr>
                        <a:t>Anghami</a:t>
                      </a:r>
                      <a:r>
                        <a:rPr lang="en-US" sz="1000" b="1" u="none" strike="noStrike" dirty="0">
                          <a:effectLst/>
                        </a:rPr>
                        <a:t> Plus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578442"/>
                  </a:ext>
                </a:extLst>
              </a:tr>
            </a:tbl>
          </a:graphicData>
        </a:graphic>
      </p:graphicFrame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05719"/>
              </p:ext>
            </p:extLst>
          </p:nvPr>
        </p:nvGraphicFramePr>
        <p:xfrm>
          <a:off x="1984078" y="1901988"/>
          <a:ext cx="1505043" cy="1960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43">
                  <a:extLst>
                    <a:ext uri="{9D8B030D-6E8A-4147-A177-3AD203B41FA5}">
                      <a16:colId xmlns:a16="http://schemas.microsoft.com/office/drawing/2014/main" val="1770773970"/>
                    </a:ext>
                  </a:extLst>
                </a:gridCol>
              </a:tblGrid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 smtClean="0">
                          <a:effectLst/>
                        </a:rPr>
                        <a:t>1,500 </a:t>
                      </a:r>
                      <a:r>
                        <a:rPr lang="en-US" sz="1000" u="none" strike="noStrike" dirty="0" smtClean="0">
                          <a:effectLst/>
                        </a:rPr>
                        <a:t>(25</a:t>
                      </a:r>
                      <a:r>
                        <a:rPr lang="en-US" sz="1000" u="none" strike="noStrike" baseline="0" dirty="0" smtClean="0">
                          <a:effectLst/>
                        </a:rPr>
                        <a:t> Hour)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245355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7 GB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006665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 smtClean="0">
                          <a:effectLst/>
                        </a:rPr>
                        <a:t>3,000 </a:t>
                      </a:r>
                      <a:r>
                        <a:rPr lang="en-US" sz="1000" u="none" strike="noStrike" dirty="0">
                          <a:effectLst/>
                        </a:rPr>
                        <a:t>SMS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144379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 smtClean="0">
                          <a:effectLst/>
                        </a:rPr>
                        <a:t>1,000 </a:t>
                      </a:r>
                      <a:r>
                        <a:rPr lang="en-US" sz="1000" u="none" strike="noStrike" dirty="0" smtClean="0">
                          <a:effectLst/>
                        </a:rPr>
                        <a:t>(16.5 hour)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418586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15% discount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875290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2 LE - 30 </a:t>
                      </a:r>
                      <a:r>
                        <a:rPr lang="en-US" sz="1000" u="none" strike="noStrike" dirty="0" err="1">
                          <a:effectLst/>
                        </a:rPr>
                        <a:t>Mins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767870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22 LE Monthly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578442"/>
                  </a:ext>
                </a:extLst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4061"/>
              </p:ext>
            </p:extLst>
          </p:nvPr>
        </p:nvGraphicFramePr>
        <p:xfrm>
          <a:off x="3837321" y="1901988"/>
          <a:ext cx="1505043" cy="1960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43">
                  <a:extLst>
                    <a:ext uri="{9D8B030D-6E8A-4147-A177-3AD203B41FA5}">
                      <a16:colId xmlns:a16="http://schemas.microsoft.com/office/drawing/2014/main" val="1770773970"/>
                    </a:ext>
                  </a:extLst>
                </a:gridCol>
              </a:tblGrid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 smtClean="0">
                          <a:effectLst/>
                        </a:rPr>
                        <a:t>3,000 </a:t>
                      </a:r>
                      <a:r>
                        <a:rPr lang="en-US" sz="1000" u="none" strike="noStrike" dirty="0" smtClean="0">
                          <a:effectLst/>
                        </a:rPr>
                        <a:t>(50 Hour)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245355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15 GB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006665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 smtClean="0">
                          <a:effectLst/>
                        </a:rPr>
                        <a:t>3,000 </a:t>
                      </a:r>
                      <a:r>
                        <a:rPr lang="en-US" sz="1000" u="none" strike="noStrike" dirty="0">
                          <a:effectLst/>
                        </a:rPr>
                        <a:t>SMS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144379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 smtClean="0">
                          <a:effectLst/>
                        </a:rPr>
                        <a:t>1,000 </a:t>
                      </a:r>
                      <a:r>
                        <a:rPr lang="en-US" sz="1000" u="none" strike="noStrike" dirty="0" smtClean="0">
                          <a:effectLst/>
                        </a:rPr>
                        <a:t>(16.5 hour)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418586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15% discount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875290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2 LE - </a:t>
                      </a:r>
                      <a:r>
                        <a:rPr lang="en-US" sz="1000" u="none" strike="noStrike" dirty="0" smtClean="0">
                          <a:effectLst/>
                        </a:rPr>
                        <a:t>1500 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Mins</a:t>
                      </a:r>
                      <a:r>
                        <a:rPr lang="en-US" sz="1000" u="none" strike="noStrike" dirty="0" smtClean="0">
                          <a:effectLst/>
                        </a:rPr>
                        <a:t> (25h)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767870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No fees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578442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830679"/>
              </p:ext>
            </p:extLst>
          </p:nvPr>
        </p:nvGraphicFramePr>
        <p:xfrm>
          <a:off x="5660262" y="1901988"/>
          <a:ext cx="1505043" cy="1960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43">
                  <a:extLst>
                    <a:ext uri="{9D8B030D-6E8A-4147-A177-3AD203B41FA5}">
                      <a16:colId xmlns:a16="http://schemas.microsoft.com/office/drawing/2014/main" val="1770773970"/>
                    </a:ext>
                  </a:extLst>
                </a:gridCol>
              </a:tblGrid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 smtClean="0">
                          <a:effectLst/>
                        </a:rPr>
                        <a:t>5,000 </a:t>
                      </a:r>
                      <a:r>
                        <a:rPr lang="en-US" sz="1000" u="none" strike="noStrike" dirty="0" smtClean="0">
                          <a:effectLst/>
                        </a:rPr>
                        <a:t>(83</a:t>
                      </a:r>
                      <a:r>
                        <a:rPr lang="en-US" sz="1000" u="none" strike="noStrike" baseline="0" dirty="0" smtClean="0">
                          <a:effectLst/>
                        </a:rPr>
                        <a:t> hour)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245355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28 GB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006665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 smtClean="0">
                          <a:effectLst/>
                        </a:rPr>
                        <a:t>3,000 </a:t>
                      </a:r>
                      <a:r>
                        <a:rPr lang="en-US" sz="1000" u="none" strike="noStrike" dirty="0">
                          <a:effectLst/>
                        </a:rPr>
                        <a:t>SMS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144379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 smtClean="0">
                          <a:effectLst/>
                        </a:rPr>
                        <a:t>1,000 </a:t>
                      </a:r>
                      <a:r>
                        <a:rPr lang="en-US" sz="1000" u="none" strike="noStrike" dirty="0" smtClean="0">
                          <a:effectLst/>
                        </a:rPr>
                        <a:t>(16.5 hour)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418586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25% discount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875290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 smtClean="0">
                          <a:effectLst/>
                        </a:rPr>
                        <a:t>2 LE - 1500 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Mins</a:t>
                      </a:r>
                      <a:r>
                        <a:rPr lang="en-US" sz="1000" u="none" strike="noStrike" dirty="0" smtClean="0">
                          <a:effectLst/>
                        </a:rPr>
                        <a:t> (25h)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767870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No fees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578442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477975"/>
              </p:ext>
            </p:extLst>
          </p:nvPr>
        </p:nvGraphicFramePr>
        <p:xfrm>
          <a:off x="7486533" y="1901988"/>
          <a:ext cx="1505043" cy="1960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43">
                  <a:extLst>
                    <a:ext uri="{9D8B030D-6E8A-4147-A177-3AD203B41FA5}">
                      <a16:colId xmlns:a16="http://schemas.microsoft.com/office/drawing/2014/main" val="1770773970"/>
                    </a:ext>
                  </a:extLst>
                </a:gridCol>
              </a:tblGrid>
              <a:tr h="2801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smtClean="0">
                          <a:effectLst/>
                        </a:rPr>
                        <a:t>8000 (133 hour)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245355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40 GB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006665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3000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144379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smtClean="0">
                          <a:effectLst/>
                        </a:rPr>
                        <a:t>1000 (16.5 hour)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418586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25%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875290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 smtClean="0">
                          <a:effectLst/>
                        </a:rPr>
                        <a:t>2 LE - 1500 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Mins</a:t>
                      </a:r>
                      <a:r>
                        <a:rPr lang="en-US" sz="1000" u="none" strike="noStrike" dirty="0" smtClean="0">
                          <a:effectLst/>
                        </a:rPr>
                        <a:t> (25h)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767870"/>
                  </a:ext>
                </a:extLst>
              </a:tr>
              <a:tr h="28010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none" strike="noStrike" dirty="0">
                          <a:effectLst/>
                        </a:rPr>
                        <a:t>No fees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Vodafone Rg" panose="020B0606080202020204" pitchFamily="34" charset="0"/>
                      </a:endParaRPr>
                    </a:p>
                  </a:txBody>
                  <a:tcPr marL="5471" marR="5471" marT="547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578442"/>
                  </a:ext>
                </a:extLst>
              </a:tr>
            </a:tbl>
          </a:graphicData>
        </a:graphic>
      </p:graphicFrame>
      <p:sp>
        <p:nvSpPr>
          <p:cNvPr id="85" name="Title 1"/>
          <p:cNvSpPr txBox="1">
            <a:spLocks/>
          </p:cNvSpPr>
          <p:nvPr/>
        </p:nvSpPr>
        <p:spPr>
          <a:xfrm>
            <a:off x="250827" y="205980"/>
            <a:ext cx="6538913" cy="6674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+mj-lt"/>
              </a:rPr>
              <a:t>New Tariffs</a:t>
            </a:r>
            <a:endParaRPr lang="en-US" sz="1800" dirty="0">
              <a:latin typeface="+mj-lt"/>
            </a:endParaRPr>
          </a:p>
        </p:txBody>
      </p: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61862"/>
              </p:ext>
            </p:extLst>
          </p:nvPr>
        </p:nvGraphicFramePr>
        <p:xfrm>
          <a:off x="2817695" y="4095056"/>
          <a:ext cx="3681453" cy="665242"/>
        </p:xfrm>
        <a:graphic>
          <a:graphicData uri="http://schemas.openxmlformats.org/drawingml/2006/table">
            <a:tbl>
              <a:tblPr/>
              <a:tblGrid>
                <a:gridCol w="896042">
                  <a:extLst>
                    <a:ext uri="{9D8B030D-6E8A-4147-A177-3AD203B41FA5}">
                      <a16:colId xmlns:a16="http://schemas.microsoft.com/office/drawing/2014/main" val="2089697166"/>
                    </a:ext>
                  </a:extLst>
                </a:gridCol>
                <a:gridCol w="896042">
                  <a:extLst>
                    <a:ext uri="{9D8B030D-6E8A-4147-A177-3AD203B41FA5}">
                      <a16:colId xmlns:a16="http://schemas.microsoft.com/office/drawing/2014/main" val="3605809544"/>
                    </a:ext>
                  </a:extLst>
                </a:gridCol>
                <a:gridCol w="896042">
                  <a:extLst>
                    <a:ext uri="{9D8B030D-6E8A-4147-A177-3AD203B41FA5}">
                      <a16:colId xmlns:a16="http://schemas.microsoft.com/office/drawing/2014/main" val="1923646730"/>
                    </a:ext>
                  </a:extLst>
                </a:gridCol>
                <a:gridCol w="993327">
                  <a:extLst>
                    <a:ext uri="{9D8B030D-6E8A-4147-A177-3AD203B41FA5}">
                      <a16:colId xmlns:a16="http://schemas.microsoft.com/office/drawing/2014/main" val="2533919138"/>
                    </a:ext>
                  </a:extLst>
                </a:gridCol>
              </a:tblGrid>
              <a:tr h="17507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Flex Business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0" marR="5430" marT="5430" marB="0" anchor="b">
                    <a:solidFill>
                      <a:srgbClr val="66B9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183491"/>
                  </a:ext>
                </a:extLst>
              </a:tr>
              <a:tr h="2384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 smtClean="0">
                          <a:effectLst/>
                        </a:rPr>
                        <a:t>Tariffs</a:t>
                      </a:r>
                    </a:p>
                  </a:txBody>
                  <a:tcPr marL="5430" marR="5430" marT="5430" marB="0" anchor="ctr">
                    <a:solidFill>
                      <a:srgbClr val="4CA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 smtClean="0">
                          <a:effectLst/>
                        </a:rPr>
                        <a:t>Units</a:t>
                      </a:r>
                    </a:p>
                  </a:txBody>
                  <a:tcPr marL="5430" marR="5430" marT="5430" marB="0" anchor="ctr">
                    <a:solidFill>
                      <a:srgbClr val="4CA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 smtClean="0">
                          <a:effectLst/>
                        </a:rPr>
                        <a:t>Intra-company</a:t>
                      </a:r>
                    </a:p>
                  </a:txBody>
                  <a:tcPr marL="5430" marR="5430" marT="5430" marB="0" anchor="ctr">
                    <a:solidFill>
                      <a:srgbClr val="4CAB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 dirty="0" smtClean="0">
                          <a:effectLst/>
                        </a:rPr>
                        <a:t>Free </a:t>
                      </a:r>
                      <a:r>
                        <a:rPr lang="en-US" sz="1050" b="0" u="none" strike="noStrike" dirty="0" smtClean="0">
                          <a:effectLst/>
                        </a:rPr>
                        <a:t>WhatsApp</a:t>
                      </a:r>
                      <a:endParaRPr lang="en-US" sz="105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0" marR="5430" marT="543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707187"/>
                  </a:ext>
                </a:extLst>
              </a:tr>
              <a:tr h="238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430" marR="5430" marT="543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3,300</a:t>
                      </a:r>
                    </a:p>
                  </a:txBody>
                  <a:tcPr marL="5430" marR="5430" marT="54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1,500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30" marR="5430" marT="543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99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85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75000"/>
                <a:alpha val="57000"/>
              </a:schemeClr>
            </a:gs>
            <a:gs pos="0">
              <a:schemeClr val="bg1">
                <a:lumMod val="75000"/>
                <a:alpha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0263" y="1784573"/>
            <a:ext cx="1714500" cy="525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b="1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6303" y="1462121"/>
            <a:ext cx="4080510" cy="2002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sz="3200" dirty="0" smtClean="0">
              <a:latin typeface="Vodafone Rg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0543" y="570400"/>
            <a:ext cx="4486275" cy="688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30543" y="478960"/>
            <a:ext cx="4606290" cy="6883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  <a:p>
            <a:pPr marL="0" lvl="1"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Testing – HR Lines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9" name="Freeform: Shape 13"/>
          <p:cNvSpPr/>
          <p:nvPr/>
        </p:nvSpPr>
        <p:spPr>
          <a:xfrm>
            <a:off x="4365268" y="329427"/>
            <a:ext cx="850790" cy="329633"/>
          </a:xfrm>
          <a:custGeom>
            <a:avLst/>
            <a:gdLst>
              <a:gd name="connsiteX0" fmla="*/ 0 w 1377566"/>
              <a:gd name="connsiteY0" fmla="*/ 0 h 447675"/>
              <a:gd name="connsiteX1" fmla="*/ 1377566 w 1377566"/>
              <a:gd name="connsiteY1" fmla="*/ 0 h 447675"/>
              <a:gd name="connsiteX2" fmla="*/ 1377566 w 1377566"/>
              <a:gd name="connsiteY2" fmla="*/ 421713 h 447675"/>
              <a:gd name="connsiteX3" fmla="*/ 1351604 w 1377566"/>
              <a:gd name="connsiteY3" fmla="*/ 447675 h 447675"/>
              <a:gd name="connsiteX4" fmla="*/ 25962 w 1377566"/>
              <a:gd name="connsiteY4" fmla="*/ 447675 h 447675"/>
              <a:gd name="connsiteX5" fmla="*/ 0 w 1377566"/>
              <a:gd name="connsiteY5" fmla="*/ 421713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566" h="447675">
                <a:moveTo>
                  <a:pt x="0" y="0"/>
                </a:moveTo>
                <a:lnTo>
                  <a:pt x="1377566" y="0"/>
                </a:lnTo>
                <a:lnTo>
                  <a:pt x="1377566" y="421713"/>
                </a:lnTo>
                <a:cubicBezTo>
                  <a:pt x="1377566" y="436051"/>
                  <a:pt x="1365942" y="447675"/>
                  <a:pt x="1351604" y="447675"/>
                </a:cubicBezTo>
                <a:lnTo>
                  <a:pt x="25962" y="447675"/>
                </a:lnTo>
                <a:cubicBezTo>
                  <a:pt x="11624" y="447675"/>
                  <a:pt x="0" y="436051"/>
                  <a:pt x="0" y="421713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u="sng" dirty="0" smtClean="0">
                <a:solidFill>
                  <a:srgbClr val="FF0000"/>
                </a:solidFill>
              </a:rPr>
              <a:t>Phase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2943" y="722800"/>
            <a:ext cx="4486275" cy="688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30543" y="1640385"/>
            <a:ext cx="4606290" cy="6883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indent="0" algn="ctr">
              <a:lnSpc>
                <a:spcPct val="300000"/>
              </a:lnSpc>
              <a:buFont typeface="Arial" pitchFamily="34" charset="0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Management – Business Use Lines</a:t>
            </a:r>
          </a:p>
          <a:p>
            <a:pPr marL="0" indent="0" algn="ctr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12" name="Freeform: Shape 13"/>
          <p:cNvSpPr/>
          <p:nvPr/>
        </p:nvSpPr>
        <p:spPr>
          <a:xfrm>
            <a:off x="4365268" y="1478829"/>
            <a:ext cx="850790" cy="329633"/>
          </a:xfrm>
          <a:custGeom>
            <a:avLst/>
            <a:gdLst>
              <a:gd name="connsiteX0" fmla="*/ 0 w 1377566"/>
              <a:gd name="connsiteY0" fmla="*/ 0 h 447675"/>
              <a:gd name="connsiteX1" fmla="*/ 1377566 w 1377566"/>
              <a:gd name="connsiteY1" fmla="*/ 0 h 447675"/>
              <a:gd name="connsiteX2" fmla="*/ 1377566 w 1377566"/>
              <a:gd name="connsiteY2" fmla="*/ 421713 h 447675"/>
              <a:gd name="connsiteX3" fmla="*/ 1351604 w 1377566"/>
              <a:gd name="connsiteY3" fmla="*/ 447675 h 447675"/>
              <a:gd name="connsiteX4" fmla="*/ 25962 w 1377566"/>
              <a:gd name="connsiteY4" fmla="*/ 447675 h 447675"/>
              <a:gd name="connsiteX5" fmla="*/ 0 w 1377566"/>
              <a:gd name="connsiteY5" fmla="*/ 421713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566" h="447675">
                <a:moveTo>
                  <a:pt x="0" y="0"/>
                </a:moveTo>
                <a:lnTo>
                  <a:pt x="1377566" y="0"/>
                </a:lnTo>
                <a:lnTo>
                  <a:pt x="1377566" y="421713"/>
                </a:lnTo>
                <a:cubicBezTo>
                  <a:pt x="1377566" y="436051"/>
                  <a:pt x="1365942" y="447675"/>
                  <a:pt x="1351604" y="447675"/>
                </a:cubicBezTo>
                <a:lnTo>
                  <a:pt x="25962" y="447675"/>
                </a:lnTo>
                <a:cubicBezTo>
                  <a:pt x="11624" y="447675"/>
                  <a:pt x="0" y="436051"/>
                  <a:pt x="0" y="421713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u="sng" dirty="0" smtClean="0">
                <a:solidFill>
                  <a:srgbClr val="FF0000"/>
                </a:solidFill>
              </a:rPr>
              <a:t>Phase 2</a:t>
            </a:r>
            <a:endParaRPr lang="en-GB" sz="1200" b="1" u="sng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0543" y="2878570"/>
            <a:ext cx="4486275" cy="688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30543" y="2787130"/>
            <a:ext cx="4606290" cy="6883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  <a:p>
            <a:pPr marL="0" lvl="1"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G-Bands – Business Use Lines</a:t>
            </a:r>
          </a:p>
          <a:p>
            <a:pPr marL="0" indent="0" algn="ctr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15" name="Freeform: Shape 13"/>
          <p:cNvSpPr/>
          <p:nvPr/>
        </p:nvSpPr>
        <p:spPr>
          <a:xfrm>
            <a:off x="4365268" y="2637597"/>
            <a:ext cx="850790" cy="329633"/>
          </a:xfrm>
          <a:custGeom>
            <a:avLst/>
            <a:gdLst>
              <a:gd name="connsiteX0" fmla="*/ 0 w 1377566"/>
              <a:gd name="connsiteY0" fmla="*/ 0 h 447675"/>
              <a:gd name="connsiteX1" fmla="*/ 1377566 w 1377566"/>
              <a:gd name="connsiteY1" fmla="*/ 0 h 447675"/>
              <a:gd name="connsiteX2" fmla="*/ 1377566 w 1377566"/>
              <a:gd name="connsiteY2" fmla="*/ 421713 h 447675"/>
              <a:gd name="connsiteX3" fmla="*/ 1351604 w 1377566"/>
              <a:gd name="connsiteY3" fmla="*/ 447675 h 447675"/>
              <a:gd name="connsiteX4" fmla="*/ 25962 w 1377566"/>
              <a:gd name="connsiteY4" fmla="*/ 447675 h 447675"/>
              <a:gd name="connsiteX5" fmla="*/ 0 w 1377566"/>
              <a:gd name="connsiteY5" fmla="*/ 421713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566" h="447675">
                <a:moveTo>
                  <a:pt x="0" y="0"/>
                </a:moveTo>
                <a:lnTo>
                  <a:pt x="1377566" y="0"/>
                </a:lnTo>
                <a:lnTo>
                  <a:pt x="1377566" y="421713"/>
                </a:lnTo>
                <a:cubicBezTo>
                  <a:pt x="1377566" y="436051"/>
                  <a:pt x="1365942" y="447675"/>
                  <a:pt x="1351604" y="447675"/>
                </a:cubicBezTo>
                <a:lnTo>
                  <a:pt x="25962" y="447675"/>
                </a:lnTo>
                <a:cubicBezTo>
                  <a:pt x="11624" y="447675"/>
                  <a:pt x="0" y="436051"/>
                  <a:pt x="0" y="421713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u="sng" dirty="0" smtClean="0">
                <a:solidFill>
                  <a:srgbClr val="FF0000"/>
                </a:solidFill>
              </a:rPr>
              <a:t>Phase 3</a:t>
            </a:r>
            <a:endParaRPr lang="en-GB" sz="1200" b="1" u="sng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82943" y="3328150"/>
            <a:ext cx="4486275" cy="688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30543" y="4010120"/>
            <a:ext cx="4486275" cy="688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30543" y="3930110"/>
            <a:ext cx="4606290" cy="6883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  <a:p>
            <a:pPr marL="0" lvl="1" indent="0" algn="ctr">
              <a:lnSpc>
                <a:spcPct val="150000"/>
              </a:lnSpc>
              <a:spcAft>
                <a:spcPts val="600"/>
              </a:spcAft>
              <a:buNone/>
            </a:pPr>
            <a:r>
              <a:rPr lang="en-GB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 &amp; G Bands –VPN Lines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Font typeface="Arial" pitchFamily="34" charset="0"/>
              <a:buNone/>
            </a:pPr>
            <a:endParaRPr lang="en-US" dirty="0" smtClean="0">
              <a:latin typeface="Vodafone Rg" pitchFamily="34" charset="0"/>
            </a:endParaRPr>
          </a:p>
        </p:txBody>
      </p:sp>
      <p:sp>
        <p:nvSpPr>
          <p:cNvPr id="19" name="Freeform: Shape 13"/>
          <p:cNvSpPr/>
          <p:nvPr/>
        </p:nvSpPr>
        <p:spPr>
          <a:xfrm>
            <a:off x="4365268" y="3769147"/>
            <a:ext cx="850790" cy="329633"/>
          </a:xfrm>
          <a:custGeom>
            <a:avLst/>
            <a:gdLst>
              <a:gd name="connsiteX0" fmla="*/ 0 w 1377566"/>
              <a:gd name="connsiteY0" fmla="*/ 0 h 447675"/>
              <a:gd name="connsiteX1" fmla="*/ 1377566 w 1377566"/>
              <a:gd name="connsiteY1" fmla="*/ 0 h 447675"/>
              <a:gd name="connsiteX2" fmla="*/ 1377566 w 1377566"/>
              <a:gd name="connsiteY2" fmla="*/ 421713 h 447675"/>
              <a:gd name="connsiteX3" fmla="*/ 1351604 w 1377566"/>
              <a:gd name="connsiteY3" fmla="*/ 447675 h 447675"/>
              <a:gd name="connsiteX4" fmla="*/ 25962 w 1377566"/>
              <a:gd name="connsiteY4" fmla="*/ 447675 h 447675"/>
              <a:gd name="connsiteX5" fmla="*/ 0 w 1377566"/>
              <a:gd name="connsiteY5" fmla="*/ 421713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566" h="447675">
                <a:moveTo>
                  <a:pt x="0" y="0"/>
                </a:moveTo>
                <a:lnTo>
                  <a:pt x="1377566" y="0"/>
                </a:lnTo>
                <a:lnTo>
                  <a:pt x="1377566" y="421713"/>
                </a:lnTo>
                <a:cubicBezTo>
                  <a:pt x="1377566" y="436051"/>
                  <a:pt x="1365942" y="447675"/>
                  <a:pt x="1351604" y="447675"/>
                </a:cubicBezTo>
                <a:lnTo>
                  <a:pt x="25962" y="447675"/>
                </a:lnTo>
                <a:cubicBezTo>
                  <a:pt x="11624" y="447675"/>
                  <a:pt x="0" y="436051"/>
                  <a:pt x="0" y="421713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u="sng" dirty="0" smtClean="0">
                <a:solidFill>
                  <a:srgbClr val="FF0000"/>
                </a:solidFill>
              </a:rPr>
              <a:t>Phase 4</a:t>
            </a:r>
            <a:endParaRPr lang="en-GB" sz="1200" b="1" u="sng" dirty="0">
              <a:solidFill>
                <a:srgbClr val="FF0000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421173" y="1466651"/>
            <a:ext cx="3101257" cy="230249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6050" y="2310353"/>
            <a:ext cx="1808425" cy="492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b="1" dirty="0" smtClean="0">
                <a:solidFill>
                  <a:schemeClr val="bg1"/>
                </a:solidFill>
                <a:latin typeface="Vodafone Rg" pitchFamily="34" charset="0"/>
              </a:rPr>
              <a:t>Migration Plan</a:t>
            </a:r>
          </a:p>
        </p:txBody>
      </p:sp>
    </p:spTree>
    <p:extLst>
      <p:ext uri="{BB962C8B-B14F-4D97-AF65-F5344CB8AC3E}">
        <p14:creationId xmlns:p14="http://schemas.microsoft.com/office/powerpoint/2010/main" val="357334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018413"/>
              </p:ext>
            </p:extLst>
          </p:nvPr>
        </p:nvGraphicFramePr>
        <p:xfrm>
          <a:off x="492981" y="906447"/>
          <a:ext cx="2703444" cy="21627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1378">
                  <a:extLst>
                    <a:ext uri="{9D8B030D-6E8A-4147-A177-3AD203B41FA5}">
                      <a16:colId xmlns:a16="http://schemas.microsoft.com/office/drawing/2014/main" val="2172946545"/>
                    </a:ext>
                  </a:extLst>
                </a:gridCol>
                <a:gridCol w="1622066">
                  <a:extLst>
                    <a:ext uri="{9D8B030D-6E8A-4147-A177-3AD203B41FA5}">
                      <a16:colId xmlns:a16="http://schemas.microsoft.com/office/drawing/2014/main" val="826897046"/>
                    </a:ext>
                  </a:extLst>
                </a:gridCol>
              </a:tblGrid>
              <a:tr h="3604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smtClean="0">
                          <a:effectLst/>
                        </a:rPr>
                        <a:t>Flex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290,538.30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40104"/>
                  </a:ext>
                </a:extLst>
              </a:tr>
              <a:tr h="3604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Red 150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521,766.00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517017"/>
                  </a:ext>
                </a:extLst>
              </a:tr>
              <a:tr h="3604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Red300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438,372.00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40717"/>
                  </a:ext>
                </a:extLst>
              </a:tr>
              <a:tr h="3604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Red 500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18,450.00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144636"/>
                  </a:ext>
                </a:extLst>
              </a:tr>
              <a:tr h="3604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Red 800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7,872.00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211562"/>
                  </a:ext>
                </a:extLst>
              </a:tr>
              <a:tr h="3604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1,276,998.30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81858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2981" y="270344"/>
            <a:ext cx="2289976" cy="3578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  <a:latin typeface="Vodafone Rg" pitchFamily="34" charset="0"/>
              </a:rPr>
              <a:t>Employee Tariffs Cost</a:t>
            </a:r>
          </a:p>
        </p:txBody>
      </p:sp>
    </p:spTree>
    <p:extLst>
      <p:ext uri="{BB962C8B-B14F-4D97-AF65-F5344CB8AC3E}">
        <p14:creationId xmlns:p14="http://schemas.microsoft.com/office/powerpoint/2010/main" val="20974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944FDE70AFAF438E6D722642C7973F" ma:contentTypeVersion="14" ma:contentTypeDescription="Create a new document." ma:contentTypeScope="" ma:versionID="179dfb0646859aa146ddc2334fd3f0bf">
  <xsd:schema xmlns:xsd="http://www.w3.org/2001/XMLSchema" xmlns:xs="http://www.w3.org/2001/XMLSchema" xmlns:p="http://schemas.microsoft.com/office/2006/metadata/properties" xmlns:ns1="http://schemas.microsoft.com/sharepoint/v3" xmlns:ns3="51e5eb0d-114e-4f5b-b132-066373482158" xmlns:ns4="d4f6a884-0a97-4341-b296-9fa1eb91f9f4" targetNamespace="http://schemas.microsoft.com/office/2006/metadata/properties" ma:root="true" ma:fieldsID="d9773af5b9540a86a3c443b84e905c28" ns1:_="" ns3:_="" ns4:_="">
    <xsd:import namespace="http://schemas.microsoft.com/sharepoint/v3"/>
    <xsd:import namespace="51e5eb0d-114e-4f5b-b132-066373482158"/>
    <xsd:import namespace="d4f6a884-0a97-4341-b296-9fa1eb91f9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5eb0d-114e-4f5b-b132-066373482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f6a884-0a97-4341-b296-9fa1eb91f9f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287CB29-3C87-452D-B35F-9B03165D3D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1e5eb0d-114e-4f5b-b132-066373482158"/>
    <ds:schemaRef ds:uri="d4f6a884-0a97-4341-b296-9fa1eb91f9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4A7B2B-6EF7-4904-A8D7-3CE1E76542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8A53F2-A3AE-4E83-B24A-34E1908267CE}">
  <ds:schemaRefs>
    <ds:schemaRef ds:uri="http://purl.org/dc/terms/"/>
    <ds:schemaRef ds:uri="d4f6a884-0a97-4341-b296-9fa1eb91f9f4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51e5eb0d-114e-4f5b-b132-066373482158"/>
    <ds:schemaRef ds:uri="http://schemas.microsoft.com/sharepoint/v3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On-screen Show (16:9)</PresentationFormat>
  <Paragraphs>116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Open Sans Condensed</vt:lpstr>
      <vt:lpstr>Vodafone Rg</vt:lpstr>
      <vt:lpstr>Vodafone</vt:lpstr>
      <vt:lpstr>Benefits Employee 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16x9 PowerPoint Template &amp; Usage</dc:title>
  <dc:creator/>
  <cp:lastModifiedBy/>
  <cp:revision>99</cp:revision>
  <cp:lastPrinted>2011-08-30T12:20:26Z</cp:lastPrinted>
  <dcterms:created xsi:type="dcterms:W3CDTF">2013-08-14T12:09:46Z</dcterms:created>
  <dcterms:modified xsi:type="dcterms:W3CDTF">2020-02-23T15:57:44Z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DocInfoLevel">
    <vt:lpwstr>C0</vt:lpwstr>
  </property>
  <property fmtid="{D5CDD505-2E9C-101B-9397-08002B2CF9AE}" pid="4" name="DocInfoOwner">
    <vt:lpwstr>Gina Saber</vt:lpwstr>
  </property>
  <property fmtid="{D5CDD505-2E9C-101B-9397-08002B2CF9AE}" pid="5" name="DocInfoData1">
    <vt:lpwstr>KABMAGEAbgBnAHUAYQBnAGUAPQBlAG4AdQB8AEwAZQB2AGUAbAA9ADAAfABEAGEAdABlAD0AMgAwADEAOQAwADEAMQAzAHwATwB3AG4AZQByAD0ARwBpAG4AYQAgAFMAYQBiAGUAcgB8AEgAYQBzAFIAZQBjAGwAYQBzAHMAaQBmAD0ARgBhAGwAcwBlAHwATgBlAHcA</vt:lpwstr>
  </property>
  <property fmtid="{D5CDD505-2E9C-101B-9397-08002B2CF9AE}" pid="6" name="DocInfoData2">
    <vt:lpwstr>TABlAHYAZQBsAD0AMQB8AE4AZQB3AEUAdgBlAG4AdAA9AHwAUABvAHMAaQB0AGkAbwBuAD0AMQAzAHwATQBhAHIAZwBpAG4APQA3ADAAfABQAHIAaQBuAHQAUABvAHMAaQB0AGkAbwBuAD0AMQAxAHwAUAByAGkAbgB0AEYAbABhAGcAcwA9AE4AWQBZAHwAVQBzAGUA</vt:lpwstr>
  </property>
  <property fmtid="{D5CDD505-2E9C-101B-9397-08002B2CF9AE}" pid="7" name="DocInfoData3">
    <vt:lpwstr>UgBlAGMAaQBwAGkAZQBuAHQAcwA9AEYAYQBsAHMAZQB8AFUAcwBlAFcAYQB0AGUAcgBNAGEAcgBrAD0ARgBhAGwAcwBlAHwAVwBhAHQAZQByAFQAeQBwAGUAPQAxAHwAVwBhAHQAZQByAFQAZQB4AHQAPQB8AFIAZQBjAGkAcABpAGUAbgB0AHMAPQB8AFIAZQBjAGkA</vt:lpwstr>
  </property>
  <property fmtid="{D5CDD505-2E9C-101B-9397-08002B2CF9AE}" pid="8" name="DocInfoData4">
    <vt:lpwstr>cABpAGUAbgB0AHMAQwBvAGQAZQA9ADAAMAAwADAAMAAwADAAMAB8AEMAdQBzAHQAbwBtAD0AKQA=</vt:lpwstr>
  </property>
  <property fmtid="{D5CDD505-2E9C-101B-9397-08002B2CF9AE}" pid="9" name="DocInfoVersion">
    <vt:lpwstr>3.01.281</vt:lpwstr>
  </property>
  <property fmtid="{D5CDD505-2E9C-101B-9397-08002B2CF9AE}" pid="10" name="MSIP_Label_0359f705-2ba0-454b-9cfc-6ce5bcaac040_Enabled">
    <vt:lpwstr>True</vt:lpwstr>
  </property>
  <property fmtid="{D5CDD505-2E9C-101B-9397-08002B2CF9AE}" pid="11" name="MSIP_Label_0359f705-2ba0-454b-9cfc-6ce5bcaac040_SiteId">
    <vt:lpwstr>68283f3b-8487-4c86-adb3-a5228f18b893</vt:lpwstr>
  </property>
  <property fmtid="{D5CDD505-2E9C-101B-9397-08002B2CF9AE}" pid="12" name="MSIP_Label_0359f705-2ba0-454b-9cfc-6ce5bcaac040_Owner">
    <vt:lpwstr>Menna.Tohamy@vodafone.com</vt:lpwstr>
  </property>
  <property fmtid="{D5CDD505-2E9C-101B-9397-08002B2CF9AE}" pid="13" name="MSIP_Label_0359f705-2ba0-454b-9cfc-6ce5bcaac040_SetDate">
    <vt:lpwstr>2020-02-18T15:34:48.4651247Z</vt:lpwstr>
  </property>
  <property fmtid="{D5CDD505-2E9C-101B-9397-08002B2CF9AE}" pid="14" name="MSIP_Label_0359f705-2ba0-454b-9cfc-6ce5bcaac040_Name">
    <vt:lpwstr>C2 General</vt:lpwstr>
  </property>
  <property fmtid="{D5CDD505-2E9C-101B-9397-08002B2CF9AE}" pid="15" name="MSIP_Label_0359f705-2ba0-454b-9cfc-6ce5bcaac040_Application">
    <vt:lpwstr>Microsoft Azure Information Protection</vt:lpwstr>
  </property>
  <property fmtid="{D5CDD505-2E9C-101B-9397-08002B2CF9AE}" pid="16" name="MSIP_Label_0359f705-2ba0-454b-9cfc-6ce5bcaac040_Extended_MSFT_Method">
    <vt:lpwstr>Automatic</vt:lpwstr>
  </property>
  <property fmtid="{D5CDD505-2E9C-101B-9397-08002B2CF9AE}" pid="17" name="Sensitivity">
    <vt:lpwstr>C2 General</vt:lpwstr>
  </property>
  <property fmtid="{D5CDD505-2E9C-101B-9397-08002B2CF9AE}" pid="18" name="ContentTypeId">
    <vt:lpwstr>0x010100A8944FDE70AFAF438E6D722642C7973F</vt:lpwstr>
  </property>
</Properties>
</file>